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2" r:id="rId5"/>
    <p:sldId id="263" r:id="rId6"/>
    <p:sldId id="264" r:id="rId7"/>
    <p:sldId id="258" r:id="rId8"/>
    <p:sldId id="259" r:id="rId9"/>
    <p:sldId id="260" r:id="rId10"/>
    <p:sldId id="265" r:id="rId11"/>
    <p:sldId id="266" r:id="rId12"/>
    <p:sldId id="267" r:id="rId13"/>
    <p:sldId id="271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0" autoAdjust="0"/>
  </p:normalViewPr>
  <p:slideViewPr>
    <p:cSldViewPr>
      <p:cViewPr>
        <p:scale>
          <a:sx n="50" d="100"/>
          <a:sy n="50" d="100"/>
        </p:scale>
        <p:origin x="-1402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6E35-09D0-4899-8561-E576134CE1ED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415A-7624-4D58-BA9B-E4578B231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se-hulman.edu/eceweb/ECE362/Lectures/ECE362/Smith-TPMS0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Team &amp; Teamwork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Team member roles </a:t>
            </a:r>
          </a:p>
          <a:p>
            <a:pPr lvl="1"/>
            <a:r>
              <a:rPr lang="en-US" dirty="0" smtClean="0"/>
              <a:t>Hardware 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Mechanical </a:t>
            </a:r>
          </a:p>
          <a:p>
            <a:pPr lvl="1"/>
            <a:r>
              <a:rPr lang="en-US" dirty="0" smtClean="0"/>
              <a:t>Leading 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Find Strengths </a:t>
            </a:r>
          </a:p>
          <a:p>
            <a:pPr lvl="1"/>
            <a:r>
              <a:rPr lang="en-US" dirty="0" smtClean="0"/>
              <a:t>Leader </a:t>
            </a:r>
          </a:p>
          <a:p>
            <a:pPr lvl="1"/>
            <a:r>
              <a:rPr lang="en-US" dirty="0" smtClean="0"/>
              <a:t>Recorder </a:t>
            </a:r>
          </a:p>
          <a:p>
            <a:pPr lvl="1"/>
            <a:r>
              <a:rPr lang="en-US" dirty="0" smtClean="0"/>
              <a:t>Spoke person </a:t>
            </a:r>
          </a:p>
          <a:p>
            <a:pPr lvl="1"/>
            <a:r>
              <a:rPr lang="en-US" dirty="0" smtClean="0"/>
              <a:t>Optimistic </a:t>
            </a:r>
          </a:p>
          <a:p>
            <a:pPr lvl="1"/>
            <a:r>
              <a:rPr lang="en-US" dirty="0" smtClean="0"/>
              <a:t>Pessimistic (challenge ideas)</a:t>
            </a:r>
          </a:p>
          <a:p>
            <a:pPr lvl="1"/>
            <a:r>
              <a:rPr lang="en-US" dirty="0" smtClean="0"/>
              <a:t>Analyst  (how things are going)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Group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Conflict Management </a:t>
            </a:r>
          </a:p>
          <a:p>
            <a:pPr lvl="1"/>
            <a:r>
              <a:rPr lang="en-US" dirty="0" smtClean="0"/>
              <a:t>Develop strategy </a:t>
            </a:r>
          </a:p>
          <a:p>
            <a:pPr lvl="1"/>
            <a:r>
              <a:rPr lang="en-US" dirty="0" smtClean="0"/>
              <a:t>Listen </a:t>
            </a:r>
          </a:p>
          <a:p>
            <a:pPr lvl="1"/>
            <a:r>
              <a:rPr lang="en-US" dirty="0" smtClean="0"/>
              <a:t>Mediate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Delphi Technique </a:t>
            </a:r>
          </a:p>
          <a:p>
            <a:pPr lvl="1"/>
            <a:r>
              <a:rPr lang="en-US" dirty="0" smtClean="0"/>
              <a:t>Provide a solution to the mediator </a:t>
            </a:r>
          </a:p>
          <a:p>
            <a:pPr lvl="1"/>
            <a:r>
              <a:rPr lang="en-US" dirty="0" smtClean="0"/>
              <a:t>Mediator makes a decision </a:t>
            </a:r>
          </a:p>
          <a:p>
            <a:pPr lvl="1"/>
            <a:r>
              <a:rPr lang="en-US" dirty="0" smtClean="0"/>
              <a:t>Feedback to mediator </a:t>
            </a:r>
          </a:p>
          <a:p>
            <a:pPr lvl="1"/>
            <a:r>
              <a:rPr lang="en-US" dirty="0" smtClean="0"/>
              <a:t>Revised mediator decision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Assignment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038600" cy="1371600"/>
          </a:xfrm>
        </p:spPr>
        <p:txBody>
          <a:bodyPr/>
          <a:lstStyle/>
          <a:p>
            <a:r>
              <a:rPr lang="en-US" dirty="0" smtClean="0"/>
              <a:t>Develop team process </a:t>
            </a:r>
            <a:r>
              <a:rPr lang="en-US" dirty="0" smtClean="0"/>
              <a:t>guidelines: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33400" y="3124200"/>
            <a:ext cx="8229600" cy="25447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Team’s name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Team’s mission and objectives: design problem statement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making guidelines: how do you plan to finalize your decisions?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Meeting guidelines: How will you run your meetings?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roles: what are each team member skills?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Conflict resolution: how do you plan to resolve your conflicts?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4038600" cy="1371600"/>
          </a:xfrm>
        </p:spPr>
        <p:txBody>
          <a:bodyPr/>
          <a:lstStyle/>
          <a:p>
            <a:r>
              <a:rPr lang="en-US" dirty="0" smtClean="0"/>
              <a:t>Do the survey sheet (next slide)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29650" cy="63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1000" y="304800"/>
            <a:ext cx="9144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610600" y="0"/>
            <a:ext cx="533400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http://www.rose-hulman.edu/eceweb/ECE362/Lectures/ECE362/Smith-TPMS03.pdf</a:t>
            </a:r>
            <a:r>
              <a:rPr lang="en-US" dirty="0" smtClean="0"/>
              <a:t> : Teamwork and </a:t>
            </a:r>
            <a:r>
              <a:rPr lang="en-US" dirty="0" err="1" smtClean="0"/>
              <a:t>PRoject</a:t>
            </a:r>
            <a:r>
              <a:rPr lang="en-US" dirty="0" smtClean="0"/>
              <a:t> Management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Meets The Eyes!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DAE09-8636-49C2-A6F2-770E0CAFFC3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Design Group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sz="2800" dirty="0" smtClean="0"/>
              <a:t>Engineering projects require diverse skills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sz="2800" dirty="0" smtClean="0"/>
              <a:t>This creates a need for group (team) work</a:t>
            </a:r>
          </a:p>
          <a:p>
            <a:pPr marL="1009650" lvl="1" indent="-609600">
              <a:buFont typeface="Wingdings" pitchFamily="2" charset="2"/>
              <a:buChar char="Ø"/>
              <a:defRPr/>
            </a:pPr>
            <a:r>
              <a:rPr lang="en-US" sz="2400" dirty="0" smtClean="0"/>
              <a:t>The larger the team the more complex relationships become: n(n-1)/2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sz="2800" dirty="0" smtClean="0"/>
              <a:t>What is a team</a:t>
            </a:r>
          </a:p>
          <a:p>
            <a:pPr marL="1009650" lvl="1" indent="-609600">
              <a:buFont typeface="Wingdings" pitchFamily="2" charset="2"/>
              <a:buChar char="Ø"/>
              <a:defRPr/>
            </a:pPr>
            <a:r>
              <a:rPr lang="en-US" sz="2000" dirty="0" smtClean="0"/>
              <a:t>Complementary skills </a:t>
            </a:r>
          </a:p>
          <a:p>
            <a:pPr marL="1009650" lvl="1" indent="-609600">
              <a:buFont typeface="Wingdings" pitchFamily="2" charset="2"/>
              <a:buChar char="Ø"/>
              <a:defRPr/>
            </a:pPr>
            <a:r>
              <a:rPr lang="en-US" sz="2000" dirty="0" smtClean="0"/>
              <a:t>Committed to a common goal/approach</a:t>
            </a:r>
          </a:p>
          <a:p>
            <a:pPr marL="1009650" lvl="1" indent="-609600">
              <a:buFont typeface="Wingdings" pitchFamily="2" charset="2"/>
              <a:buChar char="Ø"/>
              <a:defRPr/>
            </a:pPr>
            <a:r>
              <a:rPr lang="en-US" sz="2000" dirty="0" smtClean="0"/>
              <a:t>Accept accountability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DAE09-8636-49C2-A6F2-770E0CAFFC3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Design Group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Models of team development</a:t>
            </a:r>
          </a:p>
          <a:p>
            <a:pPr marL="1009650" lvl="1" indent="-609600">
              <a:buFont typeface="Wingdings" pitchFamily="2" charset="2"/>
              <a:buChar char="Ø"/>
              <a:defRPr/>
            </a:pPr>
            <a:r>
              <a:rPr lang="en-US" sz="2000" dirty="0" smtClean="0"/>
              <a:t>Forming – creation </a:t>
            </a:r>
          </a:p>
          <a:p>
            <a:pPr marL="1009650" lvl="1" indent="-609600">
              <a:buFont typeface="Wingdings" pitchFamily="2" charset="2"/>
              <a:buChar char="Ø"/>
              <a:defRPr/>
            </a:pPr>
            <a:r>
              <a:rPr lang="en-US" sz="2000" dirty="0" smtClean="0"/>
              <a:t>Storming – develop objective </a:t>
            </a:r>
          </a:p>
          <a:p>
            <a:pPr marL="1009650" lvl="1" indent="-609600">
              <a:buFont typeface="Wingdings" pitchFamily="2" charset="2"/>
              <a:buChar char="Ø"/>
              <a:defRPr/>
            </a:pPr>
            <a:r>
              <a:rPr lang="en-US" sz="2000" dirty="0" err="1" smtClean="0"/>
              <a:t>Norming</a:t>
            </a:r>
            <a:r>
              <a:rPr lang="en-US" sz="2000" dirty="0" smtClean="0"/>
              <a:t>  - accept roles and objectives </a:t>
            </a:r>
          </a:p>
          <a:p>
            <a:pPr marL="1009650" lvl="1" indent="-609600">
              <a:buFont typeface="Wingdings" pitchFamily="2" charset="2"/>
              <a:buChar char="Ø"/>
              <a:defRPr/>
            </a:pPr>
            <a:r>
              <a:rPr lang="en-US" sz="2000" dirty="0" smtClean="0"/>
              <a:t>Performing – achieve </a:t>
            </a:r>
          </a:p>
          <a:p>
            <a:pPr marL="1009650" lvl="1" indent="-609600">
              <a:buFont typeface="Wingdings" pitchFamily="2" charset="2"/>
              <a:buChar char="Ø"/>
              <a:defRPr/>
            </a:pPr>
            <a:r>
              <a:rPr lang="en-US" sz="2000" dirty="0" smtClean="0"/>
              <a:t>Adjourning – success and adjourn </a:t>
            </a:r>
          </a:p>
          <a:p>
            <a:pPr marL="1009650" lvl="1" indent="-609600"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sz="2800" dirty="0" smtClean="0"/>
              <a:t>Select members based on skills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Technical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Problem-solving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Interpersonal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Performance Curve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15200" cy="503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114800" y="1752600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 </a:t>
            </a:r>
          </a:p>
          <a:p>
            <a:pPr algn="ctr"/>
            <a:r>
              <a:rPr lang="en-US" dirty="0" smtClean="0"/>
              <a:t>Teamwork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Team Characteristics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580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096000" y="1905000"/>
            <a:ext cx="1143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47800" y="2286000"/>
            <a:ext cx="23622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80119-E293-4FB2-967F-1A7F0BD651A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Design Group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sz="2800" dirty="0" smtClean="0"/>
              <a:t>Understand shared goals </a:t>
            </a:r>
          </a:p>
          <a:p>
            <a:pPr marL="1009650" lvl="1" indent="-609600">
              <a:buFont typeface="Wingdings" pitchFamily="2" charset="2"/>
              <a:buChar char="Ø"/>
              <a:defRPr/>
            </a:pPr>
            <a:r>
              <a:rPr lang="en-US" sz="2400" dirty="0" smtClean="0"/>
              <a:t>What is success? </a:t>
            </a:r>
          </a:p>
          <a:p>
            <a:pPr marL="1009650" lvl="1" indent="-609600">
              <a:buNone/>
              <a:defRPr/>
            </a:pPr>
            <a:endParaRPr lang="en-US" sz="2400" dirty="0" smtClean="0"/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sz="2800" dirty="0" smtClean="0"/>
              <a:t>Develop decision making guidelines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Decision by authority (leader)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Expert Member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Average member opinion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Majority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Consensus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0" y="4191000"/>
            <a:ext cx="3352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Group Technique: </a:t>
            </a:r>
          </a:p>
          <a:p>
            <a:pPr algn="ctr"/>
            <a:r>
              <a:rPr lang="en-US" dirty="0" smtClean="0"/>
              <a:t>Members generate a solution; top idea wins!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CDFED-4C65-407A-849A-C48DD49D50E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Design Group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/>
              <a:t>Teams that spend time together tend to be successful teams </a:t>
            </a:r>
          </a:p>
          <a:p>
            <a:pPr marL="1009650" lvl="1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Learn about each other and accent!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/>
              <a:t>Respect each other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800" dirty="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Listen actively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Consider your response to others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Constructively criticize ideas, not people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Respect those not present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Communicate your ideas effectively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Manage conflict constructively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8A45A-CEF5-40D1-9747-F1A6CB51356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Design Group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sz="2800" dirty="0" smtClean="0"/>
              <a:t>Hold effective meetings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Have an agenda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Show up prepared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Pay attention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Schedule time and place of next meeting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400" dirty="0" smtClean="0"/>
              <a:t>Summarize</a:t>
            </a:r>
          </a:p>
          <a:p>
            <a:pPr marL="990600" lvl="1" indent="-533400" eaLnBrk="1" hangingPunct="1"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marL="590550" indent="-533400">
              <a:buSzPct val="70000"/>
              <a:buFont typeface="Wingdings" pitchFamily="2" charset="2"/>
              <a:buChar char="Ø"/>
              <a:defRPr/>
            </a:pPr>
            <a:r>
              <a:rPr lang="en-US" dirty="0" smtClean="0"/>
              <a:t>Assign tasks and responsibilities</a:t>
            </a:r>
          </a:p>
          <a:p>
            <a:pPr marL="990600" lvl="1" indent="-533400">
              <a:buSzPct val="70000"/>
              <a:buFont typeface="Wingdings" pitchFamily="2" charset="2"/>
              <a:buChar char="Ø"/>
              <a:defRPr/>
            </a:pPr>
            <a:r>
              <a:rPr lang="en-US" dirty="0" smtClean="0"/>
              <a:t>Project management </a:t>
            </a:r>
          </a:p>
          <a:p>
            <a:pPr marL="1390650" lvl="2" indent="-533400">
              <a:buSzPct val="70000"/>
              <a:buFont typeface="+mj-lt"/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345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Team &amp; Teamwork</vt:lpstr>
      <vt:lpstr>More Than Meets The Eyes!</vt:lpstr>
      <vt:lpstr>Design Group</vt:lpstr>
      <vt:lpstr>Design Group</vt:lpstr>
      <vt:lpstr>Team Performance Curve</vt:lpstr>
      <vt:lpstr>Real Team Characteristics</vt:lpstr>
      <vt:lpstr>Design Group</vt:lpstr>
      <vt:lpstr>Design Group</vt:lpstr>
      <vt:lpstr>Design Group</vt:lpstr>
      <vt:lpstr>Design Group</vt:lpstr>
      <vt:lpstr>Design Group </vt:lpstr>
      <vt:lpstr>Class Assignment</vt:lpstr>
      <vt:lpstr>Slide 13</vt:lpstr>
      <vt:lpstr>References</vt:lpstr>
    </vt:vector>
  </TitlesOfParts>
  <Company>Sonoma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&amp; Teamwork</dc:title>
  <dc:creator>Farid Farahmand</dc:creator>
  <cp:lastModifiedBy>Farid Farahmand</cp:lastModifiedBy>
  <cp:revision>11</cp:revision>
  <dcterms:created xsi:type="dcterms:W3CDTF">2010-11-16T03:59:40Z</dcterms:created>
  <dcterms:modified xsi:type="dcterms:W3CDTF">2010-11-16T20:58:27Z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kypeName">
    <vt:lpwstr>farid_farahmand</vt:lpwstr>
  </property>
</Properties>
</file>